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71" r:id="rId3"/>
    <p:sldId id="276" r:id="rId4"/>
    <p:sldId id="257" r:id="rId5"/>
    <p:sldId id="277" r:id="rId6"/>
    <p:sldId id="275" r:id="rId7"/>
    <p:sldId id="260" r:id="rId8"/>
    <p:sldId id="269" r:id="rId9"/>
    <p:sldId id="283" r:id="rId10"/>
    <p:sldId id="284" r:id="rId11"/>
    <p:sldId id="285" r:id="rId12"/>
    <p:sldId id="286" r:id="rId13"/>
    <p:sldId id="287" r:id="rId14"/>
    <p:sldId id="272" r:id="rId15"/>
    <p:sldId id="263" r:id="rId16"/>
    <p:sldId id="259" r:id="rId17"/>
    <p:sldId id="273" r:id="rId18"/>
    <p:sldId id="280" r:id="rId19"/>
    <p:sldId id="258"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C421B-33EC-405F-A245-FC259130948F}" v="21" dt="2023-04-03T02:07:13.516"/>
    <p1510:client id="{52E9622F-1205-4516-AA9D-D3D79B11F8A0}" v="21" dt="2023-04-03T00:30:15.270"/>
    <p1510:client id="{5B427119-D7A5-494A-9A3C-EF0B743FA130}" v="129" dt="2023-04-02T21:32:35.956"/>
    <p1510:client id="{D313ED4D-5115-4E89-AA59-8A050599DEE7}" v="1311" dt="2023-04-03T02:13:17.715"/>
    <p1510:client id="{D876D48A-F0A7-4C56-B4FE-06666A7B16E1}" v="69" dt="2023-04-03T01:58:00.860"/>
    <p1510:client id="{F735D780-A4D7-5C1D-D991-5108B47C4041}" v="324" dt="2023-04-03T01:22:28.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6248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7362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4/2/2023</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6756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4082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4/2/2023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5169496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932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1611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818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2991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3798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913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4/2/2023</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58188278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ecurityedu.eastus.cloudapp.azure.com/"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4BCE-F1A7-1510-B3FB-0394D5C9A715}"/>
              </a:ext>
            </a:extLst>
          </p:cNvPr>
          <p:cNvSpPr>
            <a:spLocks noGrp="1"/>
          </p:cNvSpPr>
          <p:nvPr>
            <p:ph type="ctrTitle"/>
          </p:nvPr>
        </p:nvSpPr>
        <p:spPr/>
        <p:txBody>
          <a:bodyPr/>
          <a:lstStyle/>
          <a:p>
            <a:r>
              <a:rPr lang="en-US" err="1"/>
              <a:t>SecurityEdu</a:t>
            </a:r>
            <a:endParaRPr lang="en-US"/>
          </a:p>
        </p:txBody>
      </p:sp>
      <p:sp>
        <p:nvSpPr>
          <p:cNvPr id="3" name="Subtitle 2">
            <a:extLst>
              <a:ext uri="{FF2B5EF4-FFF2-40B4-BE49-F238E27FC236}">
                <a16:creationId xmlns:a16="http://schemas.microsoft.com/office/drawing/2014/main" id="{C9A59462-D69A-4B7B-AC98-C8F85D03AB1D}"/>
              </a:ext>
            </a:extLst>
          </p:cNvPr>
          <p:cNvSpPr>
            <a:spLocks noGrp="1"/>
          </p:cNvSpPr>
          <p:nvPr>
            <p:ph type="subTitle" idx="1"/>
          </p:nvPr>
        </p:nvSpPr>
        <p:spPr>
          <a:xfrm>
            <a:off x="1524000" y="4301050"/>
            <a:ext cx="9144000" cy="2009409"/>
          </a:xfrm>
        </p:spPr>
        <p:txBody>
          <a:bodyPr vert="horz" lIns="91440" tIns="45720" rIns="91440" bIns="45720" numCol="2" rtlCol="0" anchor="t">
            <a:normAutofit/>
          </a:bodyPr>
          <a:lstStyle/>
          <a:p>
            <a:r>
              <a:rPr lang="en-US" sz="2400"/>
              <a:t>Jacob Gardner</a:t>
            </a:r>
          </a:p>
          <a:p>
            <a:r>
              <a:rPr lang="en-US" sz="2400"/>
              <a:t>Tan Nguyen</a:t>
            </a:r>
          </a:p>
          <a:p>
            <a:r>
              <a:rPr lang="en-US" sz="2400"/>
              <a:t>Rui Zhou</a:t>
            </a:r>
          </a:p>
          <a:p>
            <a:endParaRPr lang="en-US" sz="2400"/>
          </a:p>
          <a:p>
            <a:r>
              <a:rPr lang="en-US" sz="2400"/>
              <a:t>Quan Do</a:t>
            </a:r>
            <a:endParaRPr lang="en-US"/>
          </a:p>
          <a:p>
            <a:r>
              <a:rPr lang="en-US" sz="2400"/>
              <a:t>Nhat Le</a:t>
            </a:r>
          </a:p>
        </p:txBody>
      </p:sp>
      <p:sp>
        <p:nvSpPr>
          <p:cNvPr id="5" name="Subtitle 2">
            <a:extLst>
              <a:ext uri="{FF2B5EF4-FFF2-40B4-BE49-F238E27FC236}">
                <a16:creationId xmlns:a16="http://schemas.microsoft.com/office/drawing/2014/main" id="{994D4415-5988-2237-129A-11AABDAFBE59}"/>
              </a:ext>
            </a:extLst>
          </p:cNvPr>
          <p:cNvSpPr txBox="1">
            <a:spLocks/>
          </p:cNvSpPr>
          <p:nvPr/>
        </p:nvSpPr>
        <p:spPr>
          <a:xfrm>
            <a:off x="4401917" y="852341"/>
            <a:ext cx="3388165" cy="37905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numCol="1" rtlCol="0">
            <a:normAutofit/>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r>
              <a:rPr lang="en-US" sz="1800">
                <a:solidFill>
                  <a:schemeClr val="tx1"/>
                </a:solidFill>
              </a:rPr>
              <a:t>Advisor: </a:t>
            </a:r>
            <a:r>
              <a:rPr lang="en-US" sz="1800" err="1">
                <a:solidFill>
                  <a:schemeClr val="tx1"/>
                </a:solidFill>
              </a:rPr>
              <a:t>Vineela</a:t>
            </a:r>
            <a:r>
              <a:rPr lang="en-US" sz="1800">
                <a:solidFill>
                  <a:schemeClr val="tx1"/>
                </a:solidFill>
              </a:rPr>
              <a:t> </a:t>
            </a:r>
            <a:r>
              <a:rPr lang="en-US" sz="1800" err="1">
                <a:solidFill>
                  <a:schemeClr val="tx1"/>
                </a:solidFill>
              </a:rPr>
              <a:t>Kunapareddi</a:t>
            </a:r>
            <a:endParaRPr lang="en-US" sz="1800">
              <a:solidFill>
                <a:schemeClr val="tx1"/>
              </a:solidFill>
            </a:endParaRPr>
          </a:p>
        </p:txBody>
      </p:sp>
    </p:spTree>
    <p:extLst>
      <p:ext uri="{BB962C8B-B14F-4D97-AF65-F5344CB8AC3E}">
        <p14:creationId xmlns:p14="http://schemas.microsoft.com/office/powerpoint/2010/main" val="3483430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8D23-BB98-2B75-7A60-2432903F6B77}"/>
              </a:ext>
            </a:extLst>
          </p:cNvPr>
          <p:cNvSpPr>
            <a:spLocks noGrp="1"/>
          </p:cNvSpPr>
          <p:nvPr>
            <p:ph type="title"/>
          </p:nvPr>
        </p:nvSpPr>
        <p:spPr/>
        <p:txBody>
          <a:bodyPr vert="horz" lIns="91440" tIns="45720" rIns="91440" bIns="45720" rtlCol="0" anchor="ctr">
            <a:normAutofit/>
          </a:bodyPr>
          <a:lstStyle/>
          <a:p>
            <a:pPr algn="ctr"/>
            <a:r>
              <a:rPr lang="en-US">
                <a:ea typeface="+mj-lt"/>
                <a:cs typeface="+mj-lt"/>
              </a:rPr>
              <a:t>FAQ + Search Feature</a:t>
            </a:r>
            <a:endParaRPr lang="en-US"/>
          </a:p>
        </p:txBody>
      </p:sp>
      <p:pic>
        <p:nvPicPr>
          <p:cNvPr id="9" name="Picture 9" descr="A picture containing text&#10;&#10;Description automatically generated">
            <a:extLst>
              <a:ext uri="{FF2B5EF4-FFF2-40B4-BE49-F238E27FC236}">
                <a16:creationId xmlns:a16="http://schemas.microsoft.com/office/drawing/2014/main" id="{9FCB207A-053F-F164-3AED-F18BF37D5471}"/>
              </a:ext>
            </a:extLst>
          </p:cNvPr>
          <p:cNvPicPr>
            <a:picLocks noGrp="1" noChangeAspect="1"/>
          </p:cNvPicPr>
          <p:nvPr>
            <p:ph sz="half" idx="1"/>
          </p:nvPr>
        </p:nvPicPr>
        <p:blipFill>
          <a:blip r:embed="rId2"/>
          <a:stretch>
            <a:fillRect/>
          </a:stretch>
        </p:blipFill>
        <p:spPr>
          <a:xfrm>
            <a:off x="1204913" y="2103444"/>
            <a:ext cx="4754562" cy="4022713"/>
          </a:xfrm>
        </p:spPr>
      </p:pic>
      <p:pic>
        <p:nvPicPr>
          <p:cNvPr id="10" name="Picture 10">
            <a:extLst>
              <a:ext uri="{FF2B5EF4-FFF2-40B4-BE49-F238E27FC236}">
                <a16:creationId xmlns:a16="http://schemas.microsoft.com/office/drawing/2014/main" id="{D438B4A7-13D3-5F6D-F54A-89E83193347C}"/>
              </a:ext>
            </a:extLst>
          </p:cNvPr>
          <p:cNvPicPr>
            <a:picLocks noGrp="1" noChangeAspect="1"/>
          </p:cNvPicPr>
          <p:nvPr>
            <p:ph sz="half" idx="2"/>
          </p:nvPr>
        </p:nvPicPr>
        <p:blipFill>
          <a:blip r:embed="rId3"/>
          <a:stretch>
            <a:fillRect/>
          </a:stretch>
        </p:blipFill>
        <p:spPr>
          <a:xfrm>
            <a:off x="6230938" y="2103444"/>
            <a:ext cx="4754562" cy="4022713"/>
          </a:xfrm>
        </p:spPr>
      </p:pic>
    </p:spTree>
    <p:extLst>
      <p:ext uri="{BB962C8B-B14F-4D97-AF65-F5344CB8AC3E}">
        <p14:creationId xmlns:p14="http://schemas.microsoft.com/office/powerpoint/2010/main" val="201951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8D23-BB98-2B75-7A60-2432903F6B77}"/>
              </a:ext>
            </a:extLst>
          </p:cNvPr>
          <p:cNvSpPr>
            <a:spLocks noGrp="1"/>
          </p:cNvSpPr>
          <p:nvPr>
            <p:ph type="title"/>
          </p:nvPr>
        </p:nvSpPr>
        <p:spPr/>
        <p:txBody>
          <a:bodyPr vert="horz" lIns="91440" tIns="45720" rIns="91440" bIns="45720" rtlCol="0" anchor="ctr">
            <a:normAutofit/>
          </a:bodyPr>
          <a:lstStyle/>
          <a:p>
            <a:pPr algn="ctr"/>
            <a:r>
              <a:rPr lang="en-US">
                <a:ea typeface="+mj-lt"/>
                <a:cs typeface="+mj-lt"/>
              </a:rPr>
              <a:t>3RD-PARTY API</a:t>
            </a:r>
          </a:p>
        </p:txBody>
      </p:sp>
      <p:pic>
        <p:nvPicPr>
          <p:cNvPr id="7" name="Picture 7">
            <a:extLst>
              <a:ext uri="{FF2B5EF4-FFF2-40B4-BE49-F238E27FC236}">
                <a16:creationId xmlns:a16="http://schemas.microsoft.com/office/drawing/2014/main" id="{8B8DEDCF-4893-4975-06F2-FCF5ACB01AA2}"/>
              </a:ext>
            </a:extLst>
          </p:cNvPr>
          <p:cNvPicPr>
            <a:picLocks noGrp="1" noChangeAspect="1"/>
          </p:cNvPicPr>
          <p:nvPr>
            <p:ph sz="half" idx="1"/>
          </p:nvPr>
        </p:nvPicPr>
        <p:blipFill>
          <a:blip r:embed="rId2"/>
          <a:stretch>
            <a:fillRect/>
          </a:stretch>
        </p:blipFill>
        <p:spPr>
          <a:xfrm>
            <a:off x="1204913" y="2103444"/>
            <a:ext cx="4754562" cy="4022713"/>
          </a:xfrm>
        </p:spPr>
      </p:pic>
      <p:pic>
        <p:nvPicPr>
          <p:cNvPr id="8" name="Picture 10">
            <a:extLst>
              <a:ext uri="{FF2B5EF4-FFF2-40B4-BE49-F238E27FC236}">
                <a16:creationId xmlns:a16="http://schemas.microsoft.com/office/drawing/2014/main" id="{1F9E9E0F-9B25-7005-F836-2030C0E00B0D}"/>
              </a:ext>
            </a:extLst>
          </p:cNvPr>
          <p:cNvPicPr>
            <a:picLocks noGrp="1" noChangeAspect="1"/>
          </p:cNvPicPr>
          <p:nvPr>
            <p:ph sz="half" idx="2"/>
          </p:nvPr>
        </p:nvPicPr>
        <p:blipFill>
          <a:blip r:embed="rId3"/>
          <a:stretch>
            <a:fillRect/>
          </a:stretch>
        </p:blipFill>
        <p:spPr>
          <a:xfrm>
            <a:off x="6230938" y="2103444"/>
            <a:ext cx="4754562" cy="4022713"/>
          </a:xfrm>
        </p:spPr>
      </p:pic>
    </p:spTree>
    <p:extLst>
      <p:ext uri="{BB962C8B-B14F-4D97-AF65-F5344CB8AC3E}">
        <p14:creationId xmlns:p14="http://schemas.microsoft.com/office/powerpoint/2010/main" val="68992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8D23-BB98-2B75-7A60-2432903F6B77}"/>
              </a:ext>
            </a:extLst>
          </p:cNvPr>
          <p:cNvSpPr>
            <a:spLocks noGrp="1"/>
          </p:cNvSpPr>
          <p:nvPr>
            <p:ph type="title"/>
          </p:nvPr>
        </p:nvSpPr>
        <p:spPr/>
        <p:txBody>
          <a:bodyPr vert="horz" lIns="91440" tIns="45720" rIns="91440" bIns="45720" rtlCol="0" anchor="ctr">
            <a:normAutofit/>
          </a:bodyPr>
          <a:lstStyle/>
          <a:p>
            <a:pPr algn="ctr"/>
            <a:r>
              <a:rPr lang="en-US">
                <a:ea typeface="+mj-lt"/>
                <a:cs typeface="+mj-lt"/>
              </a:rPr>
              <a:t>Admin workflow</a:t>
            </a:r>
          </a:p>
        </p:txBody>
      </p:sp>
      <p:pic>
        <p:nvPicPr>
          <p:cNvPr id="9" name="Picture 9" descr="A picture containing text&#10;&#10;Description automatically generated">
            <a:extLst>
              <a:ext uri="{FF2B5EF4-FFF2-40B4-BE49-F238E27FC236}">
                <a16:creationId xmlns:a16="http://schemas.microsoft.com/office/drawing/2014/main" id="{0E4ABD42-D42E-9D4F-FF75-AA93B3ABFEF2}"/>
              </a:ext>
            </a:extLst>
          </p:cNvPr>
          <p:cNvPicPr>
            <a:picLocks noGrp="1" noChangeAspect="1"/>
          </p:cNvPicPr>
          <p:nvPr>
            <p:ph sz="half" idx="1"/>
          </p:nvPr>
        </p:nvPicPr>
        <p:blipFill>
          <a:blip r:embed="rId2"/>
          <a:stretch>
            <a:fillRect/>
          </a:stretch>
        </p:blipFill>
        <p:spPr>
          <a:xfrm>
            <a:off x="1204913" y="2103444"/>
            <a:ext cx="4754562" cy="4022713"/>
          </a:xfrm>
        </p:spPr>
      </p:pic>
      <p:pic>
        <p:nvPicPr>
          <p:cNvPr id="10" name="Picture 10">
            <a:extLst>
              <a:ext uri="{FF2B5EF4-FFF2-40B4-BE49-F238E27FC236}">
                <a16:creationId xmlns:a16="http://schemas.microsoft.com/office/drawing/2014/main" id="{FE61A4BA-0DCD-3E49-5E2E-4EFC80A20D8D}"/>
              </a:ext>
            </a:extLst>
          </p:cNvPr>
          <p:cNvPicPr>
            <a:picLocks noGrp="1" noChangeAspect="1"/>
          </p:cNvPicPr>
          <p:nvPr>
            <p:ph sz="half" idx="2"/>
          </p:nvPr>
        </p:nvPicPr>
        <p:blipFill>
          <a:blip r:embed="rId3"/>
          <a:stretch>
            <a:fillRect/>
          </a:stretch>
        </p:blipFill>
        <p:spPr>
          <a:xfrm>
            <a:off x="6230938" y="2103444"/>
            <a:ext cx="4754562" cy="4022713"/>
          </a:xfrm>
        </p:spPr>
      </p:pic>
    </p:spTree>
    <p:extLst>
      <p:ext uri="{BB962C8B-B14F-4D97-AF65-F5344CB8AC3E}">
        <p14:creationId xmlns:p14="http://schemas.microsoft.com/office/powerpoint/2010/main" val="188501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C9BA-2602-1F60-A453-91DE7E7CCC46}"/>
              </a:ext>
            </a:extLst>
          </p:cNvPr>
          <p:cNvSpPr>
            <a:spLocks noGrp="1"/>
          </p:cNvSpPr>
          <p:nvPr>
            <p:ph type="ctrTitle"/>
          </p:nvPr>
        </p:nvSpPr>
        <p:spPr/>
        <p:txBody>
          <a:bodyPr/>
          <a:lstStyle/>
          <a:p>
            <a:r>
              <a:rPr lang="en-US"/>
              <a:t>Azure Hosting</a:t>
            </a:r>
          </a:p>
        </p:txBody>
      </p:sp>
      <p:sp>
        <p:nvSpPr>
          <p:cNvPr id="3" name="Content Placeholder 2">
            <a:extLst>
              <a:ext uri="{FF2B5EF4-FFF2-40B4-BE49-F238E27FC236}">
                <a16:creationId xmlns:a16="http://schemas.microsoft.com/office/drawing/2014/main" id="{D9EF05CE-B9AE-2503-C0A9-F56DE2567D7B}"/>
              </a:ext>
            </a:extLst>
          </p:cNvPr>
          <p:cNvSpPr>
            <a:spLocks noGrp="1"/>
          </p:cNvSpPr>
          <p:nvPr>
            <p:ph type="subTitle" idx="1"/>
          </p:nvPr>
        </p:nvSpPr>
        <p:spPr/>
        <p:txBody>
          <a:bodyPr vert="horz" lIns="91440" tIns="45720" rIns="91440" bIns="45720" rtlCol="0" anchor="t">
            <a:normAutofit/>
          </a:bodyPr>
          <a:lstStyle/>
          <a:p>
            <a:r>
              <a:rPr lang="en-US" sz="2800"/>
              <a:t>The website is accessible through the link</a:t>
            </a:r>
          </a:p>
          <a:p>
            <a:pPr lvl="1"/>
            <a:r>
              <a:rPr lang="en-US" sz="2800">
                <a:ea typeface="+mn-lt"/>
                <a:cs typeface="+mn-lt"/>
                <a:hlinkClick r:id="rId2"/>
              </a:rPr>
              <a:t>http://securityedu.eastus.cloudapp.azure.com/</a:t>
            </a:r>
          </a:p>
          <a:p>
            <a:endParaRPr lang="en-US" sz="2800">
              <a:ea typeface="+mn-lt"/>
              <a:cs typeface="+mn-lt"/>
            </a:endParaRPr>
          </a:p>
        </p:txBody>
      </p:sp>
    </p:spTree>
    <p:extLst>
      <p:ext uri="{BB962C8B-B14F-4D97-AF65-F5344CB8AC3E}">
        <p14:creationId xmlns:p14="http://schemas.microsoft.com/office/powerpoint/2010/main" val="100868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EDB3-0B0C-61A5-F6B4-401297ED885A}"/>
              </a:ext>
            </a:extLst>
          </p:cNvPr>
          <p:cNvSpPr>
            <a:spLocks noGrp="1"/>
          </p:cNvSpPr>
          <p:nvPr>
            <p:ph type="title"/>
          </p:nvPr>
        </p:nvSpPr>
        <p:spPr>
          <a:xfrm>
            <a:off x="632023" y="2263743"/>
            <a:ext cx="10515600" cy="1676400"/>
          </a:xfrm>
        </p:spPr>
        <p:txBody>
          <a:bodyPr/>
          <a:lstStyle/>
          <a:p>
            <a:r>
              <a:rPr lang="en-US"/>
              <a:t>Conclusion</a:t>
            </a:r>
          </a:p>
        </p:txBody>
      </p:sp>
      <p:sp>
        <p:nvSpPr>
          <p:cNvPr id="3" name="Text Placeholder 2">
            <a:extLst>
              <a:ext uri="{FF2B5EF4-FFF2-40B4-BE49-F238E27FC236}">
                <a16:creationId xmlns:a16="http://schemas.microsoft.com/office/drawing/2014/main" id="{092080C5-210E-553A-2103-EA75415D9CA2}"/>
              </a:ext>
            </a:extLst>
          </p:cNvPr>
          <p:cNvSpPr>
            <a:spLocks noGrp="1"/>
          </p:cNvSpPr>
          <p:nvPr>
            <p:ph type="body" idx="1"/>
          </p:nvPr>
        </p:nvSpPr>
        <p:spPr>
          <a:xfrm>
            <a:off x="384048" y="4050792"/>
            <a:ext cx="11247120" cy="1445077"/>
          </a:xfrm>
        </p:spPr>
        <p:txBody>
          <a:bodyPr>
            <a:normAutofit lnSpcReduction="10000"/>
          </a:bodyPr>
          <a:lstStyle/>
          <a:p>
            <a:pPr marL="342900" indent="-342900" algn="l">
              <a:buFont typeface="Arial" panose="020B0604020202020204" pitchFamily="34" charset="0"/>
              <a:buChar char="•"/>
            </a:pPr>
            <a:r>
              <a:rPr lang="en-US"/>
              <a:t>Our overall goal was to give people a platform to learn and grow in the world of cyber no matter what level of experience they may have.</a:t>
            </a:r>
          </a:p>
          <a:p>
            <a:pPr marL="342900" indent="-342900" algn="l">
              <a:buFont typeface="Arial" panose="020B0604020202020204" pitchFamily="34" charset="0"/>
              <a:buChar char="•"/>
            </a:pPr>
            <a:r>
              <a:rPr lang="en-US"/>
              <a:t>We all have a background in IT and agreed we would like a source like this to learn.</a:t>
            </a:r>
          </a:p>
          <a:p>
            <a:pPr marL="342900" indent="-342900" algn="l">
              <a:buFont typeface="Arial" panose="020B0604020202020204" pitchFamily="34" charset="0"/>
              <a:buChar char="•"/>
            </a:pPr>
            <a:r>
              <a:rPr lang="en-US"/>
              <a:t>Wanted it to be interactive with users to create a better connection and learning experience.</a:t>
            </a:r>
          </a:p>
        </p:txBody>
      </p:sp>
    </p:spTree>
    <p:extLst>
      <p:ext uri="{BB962C8B-B14F-4D97-AF65-F5344CB8AC3E}">
        <p14:creationId xmlns:p14="http://schemas.microsoft.com/office/powerpoint/2010/main" val="2491731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387E-5400-46CF-1784-549E03567E60}"/>
              </a:ext>
            </a:extLst>
          </p:cNvPr>
          <p:cNvSpPr>
            <a:spLocks noGrp="1"/>
          </p:cNvSpPr>
          <p:nvPr>
            <p:ph type="title"/>
          </p:nvPr>
        </p:nvSpPr>
        <p:spPr/>
        <p:txBody>
          <a:bodyPr>
            <a:normAutofit/>
          </a:bodyPr>
          <a:lstStyle/>
          <a:p>
            <a:r>
              <a:rPr lang="en-US"/>
              <a:t>Sources</a:t>
            </a:r>
          </a:p>
        </p:txBody>
      </p:sp>
      <p:sp>
        <p:nvSpPr>
          <p:cNvPr id="3" name="Content Placeholder 2">
            <a:extLst>
              <a:ext uri="{FF2B5EF4-FFF2-40B4-BE49-F238E27FC236}">
                <a16:creationId xmlns:a16="http://schemas.microsoft.com/office/drawing/2014/main" id="{71941A11-A440-C93F-64A6-D54411DABF99}"/>
              </a:ext>
            </a:extLst>
          </p:cNvPr>
          <p:cNvSpPr>
            <a:spLocks noGrp="1"/>
          </p:cNvSpPr>
          <p:nvPr>
            <p:ph idx="1"/>
          </p:nvPr>
        </p:nvSpPr>
        <p:spPr>
          <a:xfrm>
            <a:off x="1202920" y="2011680"/>
            <a:ext cx="6263640" cy="4206240"/>
          </a:xfrm>
        </p:spPr>
        <p:txBody>
          <a:bodyPr vert="horz" lIns="91440" tIns="45720" rIns="91440" bIns="45720" rtlCol="0" anchor="t">
            <a:normAutofit fontScale="92500" lnSpcReduction="10000"/>
          </a:bodyPr>
          <a:lstStyle/>
          <a:p>
            <a:pPr marL="360045" marR="0" indent="-360045"/>
            <a:r>
              <a:rPr lang="en-US" sz="1400">
                <a:effectLst/>
                <a:latin typeface="Times New Roman" panose="02020603050405020304" pitchFamily="18" charset="0"/>
                <a:ea typeface="Times New Roman" panose="02020603050405020304" pitchFamily="18" charset="0"/>
              </a:rPr>
              <a:t>“Everything You Should Know about the Dark Web.” </a:t>
            </a:r>
            <a:r>
              <a:rPr lang="en-US" sz="1400" i="1">
                <a:effectLst/>
                <a:latin typeface="Times New Roman" panose="02020603050405020304" pitchFamily="18" charset="0"/>
                <a:ea typeface="Times New Roman" panose="02020603050405020304" pitchFamily="18" charset="0"/>
              </a:rPr>
              <a:t>Tulane School of Professional Advancement</a:t>
            </a:r>
            <a:r>
              <a:rPr lang="en-US" sz="1400">
                <a:effectLst/>
                <a:latin typeface="Times New Roman" panose="02020603050405020304" pitchFamily="18" charset="0"/>
                <a:ea typeface="Times New Roman" panose="02020603050405020304" pitchFamily="18" charset="0"/>
              </a:rPr>
              <a:t>, 29 June 2021, https://sopa.tulane.edu/blog/everything-you-should-know-about-dark-web. </a:t>
            </a:r>
          </a:p>
          <a:p>
            <a:pPr marL="360045" marR="0" indent="-360045"/>
            <a:r>
              <a:rPr lang="en-US" sz="1400">
                <a:effectLst/>
                <a:latin typeface="Times New Roman" panose="02020603050405020304" pitchFamily="18" charset="0"/>
                <a:ea typeface="Times New Roman" panose="02020603050405020304" pitchFamily="18" charset="0"/>
              </a:rPr>
              <a:t>The State of Cybersecurity By Darren </a:t>
            </a:r>
            <a:r>
              <a:rPr lang="en-US" sz="1400" err="1">
                <a:effectLst/>
                <a:latin typeface="Times New Roman" panose="02020603050405020304" pitchFamily="18" charset="0"/>
                <a:ea typeface="Times New Roman" panose="02020603050405020304" pitchFamily="18" charset="0"/>
              </a:rPr>
              <a:t>Guccione</a:t>
            </a:r>
            <a:r>
              <a:rPr lang="en-US" sz="1400">
                <a:effectLst/>
                <a:latin typeface="Times New Roman" panose="02020603050405020304" pitchFamily="18" charset="0"/>
                <a:ea typeface="Times New Roman" panose="02020603050405020304" pitchFamily="18" charset="0"/>
              </a:rPr>
              <a:t>, and Darren </a:t>
            </a:r>
            <a:r>
              <a:rPr lang="en-US" sz="1400" err="1">
                <a:effectLst/>
                <a:latin typeface="Times New Roman" panose="02020603050405020304" pitchFamily="18" charset="0"/>
                <a:ea typeface="Times New Roman" panose="02020603050405020304" pitchFamily="18" charset="0"/>
              </a:rPr>
              <a:t>Guccione</a:t>
            </a:r>
            <a:r>
              <a:rPr lang="en-US" sz="1400">
                <a:effectLst/>
                <a:latin typeface="Times New Roman" panose="02020603050405020304" pitchFamily="18" charset="0"/>
                <a:ea typeface="Times New Roman" panose="02020603050405020304" pitchFamily="18" charset="0"/>
              </a:rPr>
              <a:t>. “What Is the Dark Web? How to Access It and What You'll Find.” </a:t>
            </a:r>
            <a:r>
              <a:rPr lang="en-US" sz="1400" i="1">
                <a:effectLst/>
                <a:latin typeface="Times New Roman" panose="02020603050405020304" pitchFamily="18" charset="0"/>
                <a:ea typeface="Times New Roman" panose="02020603050405020304" pitchFamily="18" charset="0"/>
              </a:rPr>
              <a:t>CSO Online</a:t>
            </a:r>
            <a:r>
              <a:rPr lang="en-US" sz="1400">
                <a:effectLst/>
                <a:latin typeface="Times New Roman" panose="02020603050405020304" pitchFamily="18" charset="0"/>
                <a:ea typeface="Times New Roman" panose="02020603050405020304" pitchFamily="18" charset="0"/>
              </a:rPr>
              <a:t>, CSO, 1 July 2021, https://www.csoonline.com/article/3249765/what-is-the-dark-web-how-to-access-it-and-what-youll-find.html. </a:t>
            </a:r>
          </a:p>
          <a:p>
            <a:pPr marL="360045" marR="0" indent="-360045"/>
            <a:r>
              <a:rPr lang="en-US" sz="1400">
                <a:effectLst/>
                <a:latin typeface="Times New Roman" panose="02020603050405020304" pitchFamily="18" charset="0"/>
                <a:ea typeface="Times New Roman" panose="02020603050405020304" pitchFamily="18" charset="0"/>
              </a:rPr>
              <a:t>“Microsoft.” </a:t>
            </a:r>
            <a:r>
              <a:rPr lang="en-US" sz="1400" i="1">
                <a:effectLst/>
                <a:latin typeface="Times New Roman" panose="02020603050405020304" pitchFamily="18" charset="0"/>
                <a:ea typeface="Times New Roman" panose="02020603050405020304" pitchFamily="18" charset="0"/>
              </a:rPr>
              <a:t>Microsoft Support</a:t>
            </a:r>
            <a:r>
              <a:rPr lang="en-US" sz="1400">
                <a:effectLst/>
                <a:latin typeface="Times New Roman" panose="02020603050405020304" pitchFamily="18" charset="0"/>
                <a:ea typeface="Times New Roman" panose="02020603050405020304" pitchFamily="18" charset="0"/>
              </a:rPr>
              <a:t>, https://support.microsoft.com/en-us/account-billing/how-to-use-two-step-verification-with-your-microsoft-account-c7910146-672f-01e9-50a0-93b4585e7eb4. </a:t>
            </a:r>
          </a:p>
          <a:p>
            <a:pPr marL="360045" marR="0" indent="-360045"/>
            <a:r>
              <a:rPr lang="en-US" sz="1400" err="1">
                <a:effectLst/>
                <a:latin typeface="Times New Roman" panose="02020603050405020304" pitchFamily="18" charset="0"/>
                <a:ea typeface="Times New Roman" panose="02020603050405020304" pitchFamily="18" charset="0"/>
              </a:rPr>
              <a:t>Shyamsundar</a:t>
            </a:r>
            <a:r>
              <a:rPr lang="en-US" sz="1400">
                <a:effectLst/>
                <a:latin typeface="Times New Roman" panose="02020603050405020304" pitchFamily="18" charset="0"/>
                <a:ea typeface="Times New Roman" panose="02020603050405020304" pitchFamily="18" charset="0"/>
              </a:rPr>
              <a:t>, Teju. “What Is Two-Factor Authentication (2FA)? .” </a:t>
            </a:r>
            <a:r>
              <a:rPr lang="es-ES" sz="1400" i="1" err="1">
                <a:effectLst/>
                <a:latin typeface="Times New Roman" panose="02020603050405020304" pitchFamily="18" charset="0"/>
                <a:ea typeface="Times New Roman" panose="02020603050405020304" pitchFamily="18" charset="0"/>
              </a:rPr>
              <a:t>Okta</a:t>
            </a:r>
            <a:r>
              <a:rPr lang="es-ES" sz="1400">
                <a:effectLst/>
                <a:latin typeface="Times New Roman" panose="02020603050405020304" pitchFamily="18" charset="0"/>
                <a:ea typeface="Times New Roman" panose="02020603050405020304" pitchFamily="18" charset="0"/>
              </a:rPr>
              <a:t>, </a:t>
            </a:r>
            <a:r>
              <a:rPr lang="es-ES" sz="1400" err="1">
                <a:effectLst/>
                <a:latin typeface="Times New Roman" panose="02020603050405020304" pitchFamily="18" charset="0"/>
                <a:ea typeface="Times New Roman" panose="02020603050405020304" pitchFamily="18" charset="0"/>
              </a:rPr>
              <a:t>Okta</a:t>
            </a:r>
            <a:r>
              <a:rPr lang="es-ES" sz="1400">
                <a:effectLst/>
                <a:latin typeface="Times New Roman" panose="02020603050405020304" pitchFamily="18" charset="0"/>
                <a:ea typeface="Times New Roman" panose="02020603050405020304" pitchFamily="18" charset="0"/>
              </a:rPr>
              <a:t> Inc., 9 Mar. 2022, https://www.okta.com/blog/2021/07/what-is-two-factor-authentication-2fa/. </a:t>
            </a:r>
          </a:p>
          <a:p>
            <a:pPr marL="360045" marR="0" indent="-360045"/>
            <a:r>
              <a:rPr lang="en-US" sz="1400" err="1">
                <a:effectLst/>
                <a:latin typeface="Times New Roman" panose="02020603050405020304" pitchFamily="18" charset="0"/>
                <a:ea typeface="Times New Roman" panose="02020603050405020304" pitchFamily="18" charset="0"/>
              </a:rPr>
              <a:t>Iainfoulds</a:t>
            </a:r>
            <a:r>
              <a:rPr lang="en-US" sz="1400">
                <a:effectLst/>
                <a:latin typeface="Times New Roman" panose="02020603050405020304" pitchFamily="18" charset="0"/>
                <a:ea typeface="Times New Roman" panose="02020603050405020304" pitchFamily="18" charset="0"/>
              </a:rPr>
              <a:t>. “Active Directory Domain Services Overview.” </a:t>
            </a:r>
            <a:r>
              <a:rPr lang="en-US" sz="1400" i="1">
                <a:effectLst/>
                <a:latin typeface="Times New Roman" panose="02020603050405020304" pitchFamily="18" charset="0"/>
                <a:ea typeface="Times New Roman" panose="02020603050405020304" pitchFamily="18" charset="0"/>
              </a:rPr>
              <a:t>Microsoft Learn</a:t>
            </a:r>
            <a:r>
              <a:rPr lang="en-US" sz="1400">
                <a:effectLst/>
                <a:latin typeface="Times New Roman" panose="02020603050405020304" pitchFamily="18" charset="0"/>
                <a:ea typeface="Times New Roman" panose="02020603050405020304" pitchFamily="18" charset="0"/>
              </a:rPr>
              <a:t>, https://learn.microsoft.com/en-us/windows-server/identity/ad-ds/get-started/virtual-dc/active-directory-domain-services-overview. </a:t>
            </a:r>
          </a:p>
          <a:p>
            <a:pPr marL="360045" marR="0" indent="-360045"/>
            <a:r>
              <a:rPr lang="en-US" sz="1400" err="1">
                <a:effectLst/>
                <a:latin typeface="Times New Roman" panose="02020603050405020304" pitchFamily="18" charset="0"/>
                <a:ea typeface="Times New Roman" panose="02020603050405020304" pitchFamily="18" charset="0"/>
              </a:rPr>
              <a:t>Shyamsundar</a:t>
            </a:r>
            <a:r>
              <a:rPr lang="en-US" sz="1400">
                <a:effectLst/>
                <a:latin typeface="Times New Roman" panose="02020603050405020304" pitchFamily="18" charset="0"/>
                <a:ea typeface="Times New Roman" panose="02020603050405020304" pitchFamily="18" charset="0"/>
              </a:rPr>
              <a:t>, Teju. “What Is Two-Factor Authentication (2FA)? .” </a:t>
            </a:r>
            <a:r>
              <a:rPr lang="es-ES" sz="1400" i="1" err="1">
                <a:effectLst/>
                <a:latin typeface="Times New Roman" panose="02020603050405020304" pitchFamily="18" charset="0"/>
                <a:ea typeface="Times New Roman" panose="02020603050405020304" pitchFamily="18" charset="0"/>
              </a:rPr>
              <a:t>Okta</a:t>
            </a:r>
            <a:r>
              <a:rPr lang="es-ES" sz="1400">
                <a:effectLst/>
                <a:latin typeface="Times New Roman" panose="02020603050405020304" pitchFamily="18" charset="0"/>
                <a:ea typeface="Times New Roman" panose="02020603050405020304" pitchFamily="18" charset="0"/>
              </a:rPr>
              <a:t>, </a:t>
            </a:r>
            <a:r>
              <a:rPr lang="es-ES" sz="1400" err="1">
                <a:effectLst/>
                <a:latin typeface="Times New Roman" panose="02020603050405020304" pitchFamily="18" charset="0"/>
                <a:ea typeface="Times New Roman" panose="02020603050405020304" pitchFamily="18" charset="0"/>
              </a:rPr>
              <a:t>Okta</a:t>
            </a:r>
            <a:r>
              <a:rPr lang="es-ES" sz="1400">
                <a:effectLst/>
                <a:latin typeface="Times New Roman" panose="02020603050405020304" pitchFamily="18" charset="0"/>
                <a:ea typeface="Times New Roman" panose="02020603050405020304" pitchFamily="18" charset="0"/>
              </a:rPr>
              <a:t> Inc., 9 Mar. 2022, https://www.okta.com/blog/2021/07/what-is-two-factor-authentication-2fa/. </a:t>
            </a:r>
            <a:endParaRPr lang="en-US" sz="1400">
              <a:effectLst/>
              <a:latin typeface="Times New Roman" panose="02020603050405020304" pitchFamily="18" charset="0"/>
              <a:ea typeface="Times New Roman" panose="02020603050405020304" pitchFamily="18" charset="0"/>
            </a:endParaRPr>
          </a:p>
          <a:p>
            <a:pPr marL="360045" marR="0" indent="-360045"/>
            <a:endParaRPr lang="en-US" sz="1800">
              <a:effectLst/>
              <a:latin typeface="Times New Roman" panose="02020603050405020304" pitchFamily="18" charset="0"/>
              <a:ea typeface="Times New Roman" panose="02020603050405020304" pitchFamily="18" charset="0"/>
            </a:endParaRPr>
          </a:p>
          <a:p>
            <a:endParaRPr lang="en-US" sz="2400"/>
          </a:p>
        </p:txBody>
      </p:sp>
    </p:spTree>
    <p:extLst>
      <p:ext uri="{BB962C8B-B14F-4D97-AF65-F5344CB8AC3E}">
        <p14:creationId xmlns:p14="http://schemas.microsoft.com/office/powerpoint/2010/main" val="404554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B2C4-CAA0-C113-4534-8101FD40BB30}"/>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4464324D-FE3D-EAC5-FA4A-A36344251DBE}"/>
              </a:ext>
            </a:extLst>
          </p:cNvPr>
          <p:cNvSpPr>
            <a:spLocks noGrp="1"/>
          </p:cNvSpPr>
          <p:nvPr>
            <p:ph idx="1"/>
          </p:nvPr>
        </p:nvSpPr>
        <p:spPr>
          <a:xfrm>
            <a:off x="354842" y="2011679"/>
            <a:ext cx="6430271" cy="4206241"/>
          </a:xfrm>
        </p:spPr>
        <p:txBody>
          <a:bodyPr>
            <a:noAutofit/>
          </a:bodyPr>
          <a:lstStyle/>
          <a:p>
            <a:r>
              <a:rPr lang="en-US" sz="2800" b="0">
                <a:effectLst/>
              </a:rPr>
              <a:t>As a general user, I want to learn about cybersecurity, so that I can protect my digital information online.</a:t>
            </a:r>
          </a:p>
          <a:p>
            <a:r>
              <a:rPr lang="en-US" sz="2800" b="0">
                <a:effectLst/>
              </a:rPr>
              <a:t>As a security specialist, I want to learn about possible attack, so that I can implement prevention methods.</a:t>
            </a:r>
          </a:p>
          <a:p>
            <a:r>
              <a:rPr lang="en-US" sz="2800" b="0">
                <a:effectLst/>
              </a:rPr>
              <a:t>As a company, I want to boost company's security, so that I can prevent information leakage.</a:t>
            </a:r>
          </a:p>
        </p:txBody>
      </p:sp>
      <p:pic>
        <p:nvPicPr>
          <p:cNvPr id="2050" name="Picture 2" descr="Diagram, schematic&#10;&#10;Description automatically generated">
            <a:extLst>
              <a:ext uri="{FF2B5EF4-FFF2-40B4-BE49-F238E27FC236}">
                <a16:creationId xmlns:a16="http://schemas.microsoft.com/office/drawing/2014/main" id="{C4D18DDB-5E87-565D-0859-4DCA8DB57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19" t="11715" r="2656" b="2053"/>
          <a:stretch/>
        </p:blipFill>
        <p:spPr bwMode="auto">
          <a:xfrm>
            <a:off x="7249282" y="790566"/>
            <a:ext cx="4570246" cy="578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6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BAE88-A427-9175-A32F-A900C6CCCDDC}"/>
              </a:ext>
            </a:extLst>
          </p:cNvPr>
          <p:cNvSpPr>
            <a:spLocks noGrp="1"/>
          </p:cNvSpPr>
          <p:nvPr>
            <p:ph type="title"/>
          </p:nvPr>
        </p:nvSpPr>
        <p:spPr/>
        <p:txBody>
          <a:bodyPr>
            <a:normAutofit/>
          </a:bodyPr>
          <a:lstStyle/>
          <a:p>
            <a:pPr algn="ctr"/>
            <a:r>
              <a:rPr lang="en-US">
                <a:ea typeface="+mj-lt"/>
                <a:cs typeface="+mj-lt"/>
              </a:rPr>
              <a:t>Mobile devices</a:t>
            </a:r>
            <a:endParaRPr lang="zh-CN">
              <a:ea typeface="+mj-lt"/>
              <a:cs typeface="+mj-lt"/>
            </a:endParaRPr>
          </a:p>
        </p:txBody>
      </p:sp>
      <p:sp>
        <p:nvSpPr>
          <p:cNvPr id="5" name="Content Placeholder 4">
            <a:extLst>
              <a:ext uri="{FF2B5EF4-FFF2-40B4-BE49-F238E27FC236}">
                <a16:creationId xmlns:a16="http://schemas.microsoft.com/office/drawing/2014/main" id="{975ADB2B-7786-8075-9B2E-46815DA731B1}"/>
              </a:ext>
            </a:extLst>
          </p:cNvPr>
          <p:cNvSpPr>
            <a:spLocks noGrp="1"/>
          </p:cNvSpPr>
          <p:nvPr>
            <p:ph idx="1"/>
          </p:nvPr>
        </p:nvSpPr>
        <p:spPr/>
        <p:txBody>
          <a:bodyPr vert="horz" lIns="91440" tIns="45720" rIns="91440" bIns="45720" rtlCol="0" anchor="t">
            <a:normAutofit/>
          </a:bodyPr>
          <a:lstStyle/>
          <a:p>
            <a:pPr algn="ctr"/>
            <a:r>
              <a:rPr lang="en-US" sz="3200"/>
              <a:t>General users-</a:t>
            </a:r>
            <a:r>
              <a:rPr lang="en-US" sz="3200">
                <a:ea typeface="+mn-lt"/>
                <a:cs typeface="+mn-lt"/>
              </a:rPr>
              <a:t>recognize the dangers of these topic and can learn how to Methods for detection and defense.</a:t>
            </a:r>
            <a:endParaRPr lang="zh-CN" altLang="en-US"/>
          </a:p>
          <a:p>
            <a:pPr marL="0" indent="0" algn="ctr">
              <a:buNone/>
            </a:pPr>
            <a:r>
              <a:rPr lang="en-US" sz="3200">
                <a:ea typeface="+mn-lt"/>
                <a:cs typeface="+mn-lt"/>
              </a:rPr>
              <a:t>Malware, Public Wi-Fi, NFC vulnerabilities, etc.</a:t>
            </a:r>
            <a:endParaRPr lang="en-US"/>
          </a:p>
          <a:p>
            <a:pPr algn="ctr"/>
            <a:r>
              <a:rPr lang="en-US" sz="3200"/>
              <a:t>Developers(</a:t>
            </a:r>
            <a:r>
              <a:rPr lang="en-US" sz="3200">
                <a:ea typeface="+mn-lt"/>
                <a:cs typeface="+mn-lt"/>
              </a:rPr>
              <a:t>with relevant experience</a:t>
            </a:r>
            <a:r>
              <a:rPr lang="en-US" sz="3200"/>
              <a:t>)-</a:t>
            </a:r>
            <a:r>
              <a:rPr lang="en-US" sz="3200">
                <a:ea typeface="+mn-lt"/>
                <a:cs typeface="+mn-lt"/>
              </a:rPr>
              <a:t>A user with a developer role can harvest content after reading it, and then apply it to his project. </a:t>
            </a:r>
          </a:p>
          <a:p>
            <a:pPr marL="0" indent="0" algn="ctr">
              <a:buNone/>
            </a:pPr>
            <a:r>
              <a:rPr lang="en-US" sz="3200">
                <a:ea typeface="+mn-lt"/>
                <a:cs typeface="+mn-lt"/>
              </a:rPr>
              <a:t>Cross Site Scripting, Cross Site Request Forgery, etc.</a:t>
            </a:r>
            <a:endParaRPr lang="en-US"/>
          </a:p>
          <a:p>
            <a:pPr algn="ctr"/>
            <a:endParaRPr lang="en-US" sz="3200"/>
          </a:p>
        </p:txBody>
      </p:sp>
    </p:spTree>
    <p:extLst>
      <p:ext uri="{BB962C8B-B14F-4D97-AF65-F5344CB8AC3E}">
        <p14:creationId xmlns:p14="http://schemas.microsoft.com/office/powerpoint/2010/main" val="3387791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BAE88-A427-9175-A32F-A900C6CCCDDC}"/>
              </a:ext>
            </a:extLst>
          </p:cNvPr>
          <p:cNvSpPr>
            <a:spLocks noGrp="1"/>
          </p:cNvSpPr>
          <p:nvPr>
            <p:ph type="title"/>
          </p:nvPr>
        </p:nvSpPr>
        <p:spPr/>
        <p:txBody>
          <a:bodyPr>
            <a:normAutofit/>
          </a:bodyPr>
          <a:lstStyle/>
          <a:p>
            <a:pPr algn="ctr"/>
            <a:r>
              <a:rPr lang="en-US">
                <a:ea typeface="+mj-lt"/>
                <a:cs typeface="+mj-lt"/>
              </a:rPr>
              <a:t>Intro</a:t>
            </a:r>
            <a:endParaRPr lang="en-US" altLang="zh-CN">
              <a:ea typeface="+mj-lt"/>
              <a:cs typeface="+mj-lt"/>
            </a:endParaRPr>
          </a:p>
        </p:txBody>
      </p:sp>
      <p:sp>
        <p:nvSpPr>
          <p:cNvPr id="5" name="Content Placeholder 4">
            <a:extLst>
              <a:ext uri="{FF2B5EF4-FFF2-40B4-BE49-F238E27FC236}">
                <a16:creationId xmlns:a16="http://schemas.microsoft.com/office/drawing/2014/main" id="{975ADB2B-7786-8075-9B2E-46815DA731B1}"/>
              </a:ext>
            </a:extLst>
          </p:cNvPr>
          <p:cNvSpPr>
            <a:spLocks noGrp="1"/>
          </p:cNvSpPr>
          <p:nvPr>
            <p:ph idx="1"/>
          </p:nvPr>
        </p:nvSpPr>
        <p:spPr/>
        <p:txBody>
          <a:bodyPr vert="horz" lIns="91440" tIns="45720" rIns="91440" bIns="45720" rtlCol="0" anchor="t">
            <a:normAutofit fontScale="70000" lnSpcReduction="20000"/>
          </a:bodyPr>
          <a:lstStyle/>
          <a:p>
            <a:pPr algn="ctr"/>
            <a:r>
              <a:rPr lang="en-US" sz="3200">
                <a:ea typeface="+mn-lt"/>
                <a:cs typeface="+mn-lt"/>
              </a:rPr>
              <a:t>First of all, our initial idea is to pay attention to various groups around us who lack security knowledge. Because of the abundance of electronic devices today and the affluence of the Internet age. People only see various conveniences and advantages, but fail to pay attention to the leakage of personal information and the emergence of security problems behind them.</a:t>
            </a:r>
            <a:endParaRPr lang="en-US" altLang="zh-CN" sz="3200">
              <a:ea typeface="宋体" panose="02010600030101010101" pitchFamily="2" charset="-122"/>
            </a:endParaRPr>
          </a:p>
          <a:p>
            <a:pPr algn="ctr"/>
            <a:endParaRPr lang="en-US"/>
          </a:p>
          <a:p>
            <a:pPr algn="ctr"/>
            <a:r>
              <a:rPr lang="en-US" sz="3200">
                <a:ea typeface="+mn-lt"/>
                <a:cs typeface="+mn-lt"/>
              </a:rPr>
              <a:t>Our solution is to make a website that can read information for various users and use different methods to prevent cyber attacks that may occur on mobile devices, PCs and websites, helping users reduce the possibility of information leakage and security issues sex. This information can help users increase their knowledge to better understand and prevent threats that may occur when using computers, administering servers, and developing web applications. It can also allow more people to pay attention to current safety issues and learn how to prevent and deal with them.</a:t>
            </a:r>
            <a:endParaRPr lang="en-US"/>
          </a:p>
          <a:p>
            <a:pPr marL="0" indent="0" algn="ctr">
              <a:buNone/>
            </a:pPr>
            <a:endParaRPr lang="en-US" sz="3200"/>
          </a:p>
          <a:p>
            <a:pPr algn="ctr"/>
            <a:endParaRPr lang="en-US" sz="3200"/>
          </a:p>
        </p:txBody>
      </p:sp>
    </p:spTree>
    <p:extLst>
      <p:ext uri="{BB962C8B-B14F-4D97-AF65-F5344CB8AC3E}">
        <p14:creationId xmlns:p14="http://schemas.microsoft.com/office/powerpoint/2010/main" val="120870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6C7D-F3E2-7350-5CD2-26DD9CBD8E03}"/>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212B719C-1455-2792-8BC4-7ABD554B24BC}"/>
              </a:ext>
            </a:extLst>
          </p:cNvPr>
          <p:cNvSpPr>
            <a:spLocks noGrp="1"/>
          </p:cNvSpPr>
          <p:nvPr>
            <p:ph idx="1"/>
          </p:nvPr>
        </p:nvSpPr>
        <p:spPr/>
        <p:txBody>
          <a:bodyPr>
            <a:normAutofit/>
          </a:bodyPr>
          <a:lstStyle/>
          <a:p>
            <a:r>
              <a:rPr lang="en-US" sz="3600"/>
              <a:t>Educate users about information security</a:t>
            </a:r>
          </a:p>
          <a:p>
            <a:r>
              <a:rPr lang="en-US" sz="3600"/>
              <a:t>Improve awareness of internet security and technology security</a:t>
            </a:r>
          </a:p>
          <a:p>
            <a:r>
              <a:rPr lang="en-US" sz="3600"/>
              <a:t>Help users protect their devices from cyber attacks</a:t>
            </a:r>
          </a:p>
          <a:p>
            <a:r>
              <a:rPr lang="en-US" sz="3600"/>
              <a:t>Help business protect their servers from cyber attacks</a:t>
            </a:r>
          </a:p>
          <a:p>
            <a:endParaRPr lang="en-US" sz="2800"/>
          </a:p>
        </p:txBody>
      </p:sp>
    </p:spTree>
    <p:extLst>
      <p:ext uri="{BB962C8B-B14F-4D97-AF65-F5344CB8AC3E}">
        <p14:creationId xmlns:p14="http://schemas.microsoft.com/office/powerpoint/2010/main" val="406135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B3C0-3BE2-4634-8E31-CDB1F62F2413}"/>
              </a:ext>
            </a:extLst>
          </p:cNvPr>
          <p:cNvSpPr>
            <a:spLocks noGrp="1"/>
          </p:cNvSpPr>
          <p:nvPr>
            <p:ph type="title"/>
          </p:nvPr>
        </p:nvSpPr>
        <p:spPr/>
        <p:txBody>
          <a:bodyPr/>
          <a:lstStyle/>
          <a:p>
            <a:r>
              <a:rPr lang="en-US"/>
              <a:t>Team members</a:t>
            </a:r>
          </a:p>
        </p:txBody>
      </p:sp>
      <p:sp>
        <p:nvSpPr>
          <p:cNvPr id="3" name="Content Placeholder 2">
            <a:extLst>
              <a:ext uri="{FF2B5EF4-FFF2-40B4-BE49-F238E27FC236}">
                <a16:creationId xmlns:a16="http://schemas.microsoft.com/office/drawing/2014/main" id="{43B94B35-2057-42FE-84AF-C90E0BF3E7C1}"/>
              </a:ext>
            </a:extLst>
          </p:cNvPr>
          <p:cNvSpPr>
            <a:spLocks noGrp="1"/>
          </p:cNvSpPr>
          <p:nvPr>
            <p:ph idx="1"/>
          </p:nvPr>
        </p:nvSpPr>
        <p:spPr/>
        <p:txBody>
          <a:bodyPr vert="horz" lIns="91440" tIns="45720" rIns="91440" bIns="45720" rtlCol="0" anchor="t">
            <a:normAutofit/>
          </a:bodyPr>
          <a:lstStyle/>
          <a:p>
            <a:r>
              <a:rPr lang="en-US" sz="2000"/>
              <a:t>Jacob Gardner - Cybersecurity researcher</a:t>
            </a:r>
          </a:p>
          <a:p>
            <a:pPr marL="685800" indent="0">
              <a:buNone/>
            </a:pPr>
            <a:r>
              <a:rPr lang="en-US" sz="1600"/>
              <a:t>BS Cyber</a:t>
            </a:r>
            <a:endParaRPr lang="en-US" sz="2000"/>
          </a:p>
          <a:p>
            <a:r>
              <a:rPr lang="en-US" sz="2000"/>
              <a:t>Tan Nguyen – Cybersecurity researcher</a:t>
            </a:r>
          </a:p>
          <a:p>
            <a:pPr marL="685800" indent="0">
              <a:buNone/>
            </a:pPr>
            <a:r>
              <a:rPr lang="en-US" sz="1600"/>
              <a:t>BS Cyber</a:t>
            </a:r>
          </a:p>
          <a:p>
            <a:r>
              <a:rPr lang="en-US" sz="2000"/>
              <a:t>Quan Do -  Front-end developer</a:t>
            </a:r>
          </a:p>
          <a:p>
            <a:pPr marL="685800" lvl="3" indent="0">
              <a:buNone/>
            </a:pPr>
            <a:r>
              <a:rPr lang="en-US"/>
              <a:t>BS Computer Science</a:t>
            </a:r>
          </a:p>
          <a:p>
            <a:r>
              <a:rPr lang="en-US" sz="2000"/>
              <a:t>Nhat Le – Back-end developer</a:t>
            </a:r>
          </a:p>
          <a:p>
            <a:pPr marL="685800" lvl="3" indent="0">
              <a:buNone/>
            </a:pPr>
            <a:r>
              <a:rPr lang="en-US"/>
              <a:t>BS Computer Science</a:t>
            </a:r>
          </a:p>
          <a:p>
            <a:r>
              <a:rPr lang="en-US" sz="2000">
                <a:ea typeface="+mn-lt"/>
                <a:cs typeface="+mn-lt"/>
              </a:rPr>
              <a:t>Rui  Zhou– Cybersecurity researcher</a:t>
            </a:r>
            <a:endParaRPr lang="en-US" sz="1400">
              <a:ea typeface="+mn-lt"/>
              <a:cs typeface="+mn-lt"/>
            </a:endParaRPr>
          </a:p>
          <a:p>
            <a:pPr marL="685800" indent="0">
              <a:buNone/>
            </a:pPr>
            <a:r>
              <a:rPr lang="en-US" sz="1600">
                <a:ea typeface="+mn-lt"/>
                <a:cs typeface="+mn-lt"/>
              </a:rPr>
              <a:t>BS Cyber</a:t>
            </a:r>
            <a:endParaRPr lang="en-US" sz="1600"/>
          </a:p>
        </p:txBody>
      </p:sp>
    </p:spTree>
    <p:extLst>
      <p:ext uri="{BB962C8B-B14F-4D97-AF65-F5344CB8AC3E}">
        <p14:creationId xmlns:p14="http://schemas.microsoft.com/office/powerpoint/2010/main" val="348088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F75B-896C-45E3-A93F-57C9D2C7A2CB}"/>
              </a:ext>
            </a:extLst>
          </p:cNvPr>
          <p:cNvSpPr>
            <a:spLocks noGrp="1"/>
          </p:cNvSpPr>
          <p:nvPr>
            <p:ph type="title"/>
          </p:nvPr>
        </p:nvSpPr>
        <p:spPr/>
        <p:txBody>
          <a:bodyPr/>
          <a:lstStyle/>
          <a:p>
            <a:r>
              <a:rPr lang="en-US"/>
              <a:t>Methodology</a:t>
            </a:r>
          </a:p>
        </p:txBody>
      </p:sp>
      <p:pic>
        <p:nvPicPr>
          <p:cNvPr id="4" name="Content Placeholder 3" descr="Diagram&#10;&#10;Description automatically generated">
            <a:extLst>
              <a:ext uri="{FF2B5EF4-FFF2-40B4-BE49-F238E27FC236}">
                <a16:creationId xmlns:a16="http://schemas.microsoft.com/office/drawing/2014/main" id="{8A5B0D3E-8409-4014-8A71-6F9E9C1A8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294" y="2446014"/>
            <a:ext cx="8563052" cy="3257202"/>
          </a:xfrm>
          <a:prstGeom prst="rect">
            <a:avLst/>
          </a:prstGeom>
        </p:spPr>
      </p:pic>
    </p:spTree>
    <p:extLst>
      <p:ext uri="{BB962C8B-B14F-4D97-AF65-F5344CB8AC3E}">
        <p14:creationId xmlns:p14="http://schemas.microsoft.com/office/powerpoint/2010/main" val="380273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06C4-3180-690F-2C1E-7D10E5B136D9}"/>
              </a:ext>
            </a:extLst>
          </p:cNvPr>
          <p:cNvSpPr>
            <a:spLocks noGrp="1"/>
          </p:cNvSpPr>
          <p:nvPr>
            <p:ph type="title"/>
          </p:nvPr>
        </p:nvSpPr>
        <p:spPr/>
        <p:txBody>
          <a:bodyPr/>
          <a:lstStyle/>
          <a:p>
            <a:r>
              <a:rPr lang="en-US"/>
              <a:t>Why did we pick this</a:t>
            </a:r>
          </a:p>
        </p:txBody>
      </p:sp>
      <p:sp>
        <p:nvSpPr>
          <p:cNvPr id="3" name="Content Placeholder 2">
            <a:extLst>
              <a:ext uri="{FF2B5EF4-FFF2-40B4-BE49-F238E27FC236}">
                <a16:creationId xmlns:a16="http://schemas.microsoft.com/office/drawing/2014/main" id="{7CE15ABB-9199-A847-DCDC-6842BF1C6561}"/>
              </a:ext>
            </a:extLst>
          </p:cNvPr>
          <p:cNvSpPr>
            <a:spLocks noGrp="1"/>
          </p:cNvSpPr>
          <p:nvPr>
            <p:ph idx="1"/>
          </p:nvPr>
        </p:nvSpPr>
        <p:spPr/>
        <p:txBody>
          <a:bodyPr/>
          <a:lstStyle/>
          <a:p>
            <a:r>
              <a:rPr lang="en-US"/>
              <a:t>Protection against cyber threats: educating cybersecurity helps people learn how to protect themselves and their information from these threats.</a:t>
            </a:r>
          </a:p>
          <a:p>
            <a:r>
              <a:rPr lang="en-US"/>
              <a:t>Prevention of cybercrime: help prevent people from becoming victims of cybercrime and to be able to catch cybercriminals.</a:t>
            </a:r>
          </a:p>
          <a:p>
            <a:r>
              <a:rPr lang="en-US"/>
              <a:t>Improved security: help individuals and organizations better protect their systems and networks from cyber threats, reducing the likelihood of successful cyber attacks and data breaches.</a:t>
            </a:r>
          </a:p>
          <a:p>
            <a:pPr marL="0" indent="0">
              <a:buNone/>
            </a:pPr>
            <a:endParaRPr lang="en-US"/>
          </a:p>
        </p:txBody>
      </p:sp>
    </p:spTree>
    <p:extLst>
      <p:ext uri="{BB962C8B-B14F-4D97-AF65-F5344CB8AC3E}">
        <p14:creationId xmlns:p14="http://schemas.microsoft.com/office/powerpoint/2010/main" val="240965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EBAE88-A427-9175-A32F-A900C6CCCDDC}"/>
              </a:ext>
            </a:extLst>
          </p:cNvPr>
          <p:cNvSpPr>
            <a:spLocks noGrp="1"/>
          </p:cNvSpPr>
          <p:nvPr>
            <p:ph type="title"/>
          </p:nvPr>
        </p:nvSpPr>
        <p:spPr/>
        <p:txBody>
          <a:bodyPr>
            <a:normAutofit/>
          </a:bodyPr>
          <a:lstStyle/>
          <a:p>
            <a:pPr algn="ctr"/>
            <a:r>
              <a:rPr lang="en-US"/>
              <a:t>Problem - goal - solution</a:t>
            </a:r>
          </a:p>
        </p:txBody>
      </p:sp>
      <p:sp>
        <p:nvSpPr>
          <p:cNvPr id="5" name="Content Placeholder 4">
            <a:extLst>
              <a:ext uri="{FF2B5EF4-FFF2-40B4-BE49-F238E27FC236}">
                <a16:creationId xmlns:a16="http://schemas.microsoft.com/office/drawing/2014/main" id="{975ADB2B-7786-8075-9B2E-46815DA731B1}"/>
              </a:ext>
            </a:extLst>
          </p:cNvPr>
          <p:cNvSpPr>
            <a:spLocks noGrp="1"/>
          </p:cNvSpPr>
          <p:nvPr>
            <p:ph idx="1"/>
          </p:nvPr>
        </p:nvSpPr>
        <p:spPr/>
        <p:txBody>
          <a:bodyPr vert="horz" lIns="91440" tIns="45720" rIns="91440" bIns="45720" rtlCol="0" anchor="t">
            <a:normAutofit fontScale="92500" lnSpcReduction="10000"/>
          </a:bodyPr>
          <a:lstStyle/>
          <a:p>
            <a:pPr algn="ctr"/>
            <a:r>
              <a:rPr lang="en-US" sz="3200" i="0">
                <a:effectLst/>
              </a:rPr>
              <a:t>Data </a:t>
            </a:r>
            <a:r>
              <a:rPr lang="en-US" sz="3200"/>
              <a:t>leakage and lack security </a:t>
            </a:r>
            <a:r>
              <a:rPr lang="en-US" sz="3200" i="0">
                <a:effectLst/>
              </a:rPr>
              <a:t> has been one of the most dangerous problems with technology implemented into all aspects of our daily lives.</a:t>
            </a:r>
            <a:r>
              <a:rPr lang="en-US" sz="3200"/>
              <a:t> </a:t>
            </a:r>
            <a:endParaRPr lang="en-US" sz="3200" i="0">
              <a:effectLst/>
            </a:endParaRPr>
          </a:p>
          <a:p>
            <a:pPr algn="ctr"/>
            <a:r>
              <a:rPr lang="en-US" sz="3200" i="0">
                <a:effectLst/>
              </a:rPr>
              <a:t>Our main goal is to help users to have a resources to educate themselves about information security in different types of devices and platforms.</a:t>
            </a:r>
            <a:r>
              <a:rPr lang="en-US" sz="3200"/>
              <a:t> </a:t>
            </a:r>
            <a:endParaRPr lang="en-US" sz="3200" i="0">
              <a:effectLst/>
            </a:endParaRPr>
          </a:p>
          <a:p>
            <a:pPr algn="ctr"/>
            <a:r>
              <a:rPr lang="en-US" sz="3200" i="0">
                <a:effectLst/>
              </a:rPr>
              <a:t>To achieve that, we are creating an updating website that has vulnerabilities and exploits for PCs, mobile devices, and Active Directory, so that users can use it as references to prevent cyber-attacks. </a:t>
            </a:r>
            <a:endParaRPr lang="en-US" sz="4400"/>
          </a:p>
        </p:txBody>
      </p:sp>
    </p:spTree>
    <p:extLst>
      <p:ext uri="{BB962C8B-B14F-4D97-AF65-F5344CB8AC3E}">
        <p14:creationId xmlns:p14="http://schemas.microsoft.com/office/powerpoint/2010/main" val="262605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A1A7-0FD0-3AFA-761E-6FA7E1CC2B7E}"/>
              </a:ext>
            </a:extLst>
          </p:cNvPr>
          <p:cNvSpPr>
            <a:spLocks noGrp="1"/>
          </p:cNvSpPr>
          <p:nvPr>
            <p:ph type="title"/>
          </p:nvPr>
        </p:nvSpPr>
        <p:spPr/>
        <p:txBody>
          <a:bodyPr/>
          <a:lstStyle/>
          <a:p>
            <a:r>
              <a:rPr lang="en-US"/>
              <a:t>What makes us different?</a:t>
            </a:r>
          </a:p>
        </p:txBody>
      </p:sp>
      <p:sp>
        <p:nvSpPr>
          <p:cNvPr id="3" name="Content Placeholder 2">
            <a:extLst>
              <a:ext uri="{FF2B5EF4-FFF2-40B4-BE49-F238E27FC236}">
                <a16:creationId xmlns:a16="http://schemas.microsoft.com/office/drawing/2014/main" id="{37F6705C-5C02-3A05-EF74-13475C1C60AA}"/>
              </a:ext>
            </a:extLst>
          </p:cNvPr>
          <p:cNvSpPr>
            <a:spLocks noGrp="1"/>
          </p:cNvSpPr>
          <p:nvPr>
            <p:ph idx="1"/>
          </p:nvPr>
        </p:nvSpPr>
        <p:spPr/>
        <p:txBody>
          <a:bodyPr vert="horz" lIns="91440" tIns="45720" rIns="91440" bIns="45720" rtlCol="0" anchor="t">
            <a:normAutofit/>
          </a:bodyPr>
          <a:lstStyle/>
          <a:p>
            <a:r>
              <a:rPr lang="en-US"/>
              <a:t>We wanted a central site for any type of user to be able to find information that they felt was valuable to them.</a:t>
            </a:r>
          </a:p>
          <a:p>
            <a:r>
              <a:rPr lang="en-US"/>
              <a:t>This includes non-technical individuals, cyber novices, experienced cyber workers, and companies</a:t>
            </a:r>
          </a:p>
          <a:p>
            <a:r>
              <a:rPr lang="en-US"/>
              <a:t>We have multiple different levels of information that is constantly being updated by trusted sources such as Microsoft and admin users that are constantly finding new vulnerabilities and exploit articles. </a:t>
            </a:r>
          </a:p>
          <a:p>
            <a:r>
              <a:rPr lang="en-US"/>
              <a:t>Our site is also interactive with users and allows them to update articles.</a:t>
            </a:r>
          </a:p>
        </p:txBody>
      </p:sp>
    </p:spTree>
    <p:extLst>
      <p:ext uri="{BB962C8B-B14F-4D97-AF65-F5344CB8AC3E}">
        <p14:creationId xmlns:p14="http://schemas.microsoft.com/office/powerpoint/2010/main" val="405662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D14A-86F9-172D-2768-2C5ACEECDF95}"/>
              </a:ext>
            </a:extLst>
          </p:cNvPr>
          <p:cNvSpPr>
            <a:spLocks noGrp="1"/>
          </p:cNvSpPr>
          <p:nvPr>
            <p:ph type="title"/>
          </p:nvPr>
        </p:nvSpPr>
        <p:spPr/>
        <p:txBody>
          <a:bodyPr/>
          <a:lstStyle/>
          <a:p>
            <a:r>
              <a:rPr lang="en-US"/>
              <a:t>Article design</a:t>
            </a:r>
          </a:p>
        </p:txBody>
      </p:sp>
      <p:sp>
        <p:nvSpPr>
          <p:cNvPr id="3" name="Content Placeholder 2">
            <a:extLst>
              <a:ext uri="{FF2B5EF4-FFF2-40B4-BE49-F238E27FC236}">
                <a16:creationId xmlns:a16="http://schemas.microsoft.com/office/drawing/2014/main" id="{A37F31F7-CB29-138E-97D5-50D53A7CDE17}"/>
              </a:ext>
            </a:extLst>
          </p:cNvPr>
          <p:cNvSpPr>
            <a:spLocks noGrp="1"/>
          </p:cNvSpPr>
          <p:nvPr>
            <p:ph idx="1"/>
          </p:nvPr>
        </p:nvSpPr>
        <p:spPr/>
        <p:txBody>
          <a:bodyPr/>
          <a:lstStyle/>
          <a:p>
            <a:r>
              <a:rPr lang="en-US"/>
              <a:t>What are the concepts of the vulnerabilities?</a:t>
            </a:r>
          </a:p>
          <a:p>
            <a:r>
              <a:rPr lang="en-US"/>
              <a:t>How the vulnerabilities work?</a:t>
            </a:r>
          </a:p>
          <a:p>
            <a:r>
              <a:rPr lang="en-US"/>
              <a:t>Practical examples of the vulnerabilities on local lab.</a:t>
            </a:r>
          </a:p>
          <a:p>
            <a:r>
              <a:rPr lang="en-US"/>
              <a:t>Remediation/Mitigation </a:t>
            </a:r>
          </a:p>
          <a:p>
            <a:r>
              <a:rPr lang="en-US"/>
              <a:t>References</a:t>
            </a:r>
          </a:p>
          <a:p>
            <a:endParaRPr lang="en-US"/>
          </a:p>
          <a:p>
            <a:endParaRPr lang="en-US"/>
          </a:p>
          <a:p>
            <a:endParaRPr lang="en-US"/>
          </a:p>
        </p:txBody>
      </p:sp>
      <p:pic>
        <p:nvPicPr>
          <p:cNvPr id="8" name="Picture 7">
            <a:extLst>
              <a:ext uri="{FF2B5EF4-FFF2-40B4-BE49-F238E27FC236}">
                <a16:creationId xmlns:a16="http://schemas.microsoft.com/office/drawing/2014/main" id="{9FB2C71E-7189-E762-6B26-7613EE0C16BD}"/>
              </a:ext>
            </a:extLst>
          </p:cNvPr>
          <p:cNvPicPr>
            <a:picLocks noChangeAspect="1"/>
          </p:cNvPicPr>
          <p:nvPr/>
        </p:nvPicPr>
        <p:blipFill>
          <a:blip r:embed="rId2"/>
          <a:stretch>
            <a:fillRect/>
          </a:stretch>
        </p:blipFill>
        <p:spPr>
          <a:xfrm>
            <a:off x="5425379" y="3741074"/>
            <a:ext cx="5334744" cy="2476846"/>
          </a:xfrm>
          <a:prstGeom prst="rect">
            <a:avLst/>
          </a:prstGeom>
        </p:spPr>
      </p:pic>
    </p:spTree>
    <p:extLst>
      <p:ext uri="{BB962C8B-B14F-4D97-AF65-F5344CB8AC3E}">
        <p14:creationId xmlns:p14="http://schemas.microsoft.com/office/powerpoint/2010/main" val="124068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F290-09AD-71C0-DC3B-C7CFE4C617EF}"/>
              </a:ext>
            </a:extLst>
          </p:cNvPr>
          <p:cNvSpPr>
            <a:spLocks noGrp="1"/>
          </p:cNvSpPr>
          <p:nvPr>
            <p:ph type="title"/>
          </p:nvPr>
        </p:nvSpPr>
        <p:spPr/>
        <p:txBody>
          <a:bodyPr/>
          <a:lstStyle/>
          <a:p>
            <a:r>
              <a:rPr lang="en-US"/>
              <a:t>design diagrams</a:t>
            </a:r>
          </a:p>
        </p:txBody>
      </p:sp>
      <p:pic>
        <p:nvPicPr>
          <p:cNvPr id="5" name="Content Placeholder 4">
            <a:extLst>
              <a:ext uri="{FF2B5EF4-FFF2-40B4-BE49-F238E27FC236}">
                <a16:creationId xmlns:a16="http://schemas.microsoft.com/office/drawing/2014/main" id="{0478C9A4-A9B9-111A-99D2-99B362503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7130" y="2155732"/>
            <a:ext cx="7117753" cy="815997"/>
          </a:xfrm>
        </p:spPr>
      </p:pic>
      <p:pic>
        <p:nvPicPr>
          <p:cNvPr id="7" name="Picture 6">
            <a:extLst>
              <a:ext uri="{FF2B5EF4-FFF2-40B4-BE49-F238E27FC236}">
                <a16:creationId xmlns:a16="http://schemas.microsoft.com/office/drawing/2014/main" id="{4281F013-0431-B0EE-E5EB-83E52BB85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331" y="3548806"/>
            <a:ext cx="4823788" cy="910575"/>
          </a:xfrm>
          <a:prstGeom prst="rect">
            <a:avLst/>
          </a:prstGeom>
        </p:spPr>
      </p:pic>
      <p:pic>
        <p:nvPicPr>
          <p:cNvPr id="9" name="Picture 8">
            <a:extLst>
              <a:ext uri="{FF2B5EF4-FFF2-40B4-BE49-F238E27FC236}">
                <a16:creationId xmlns:a16="http://schemas.microsoft.com/office/drawing/2014/main" id="{4A7A1DAA-ACAF-6A04-3D28-8F0EA4CBC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344" y="5036374"/>
            <a:ext cx="4823788" cy="1320886"/>
          </a:xfrm>
          <a:prstGeom prst="rect">
            <a:avLst/>
          </a:prstGeom>
        </p:spPr>
      </p:pic>
    </p:spTree>
    <p:extLst>
      <p:ext uri="{BB962C8B-B14F-4D97-AF65-F5344CB8AC3E}">
        <p14:creationId xmlns:p14="http://schemas.microsoft.com/office/powerpoint/2010/main" val="258385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8D23-BB98-2B75-7A60-2432903F6B77}"/>
              </a:ext>
            </a:extLst>
          </p:cNvPr>
          <p:cNvSpPr>
            <a:spLocks noGrp="1"/>
          </p:cNvSpPr>
          <p:nvPr>
            <p:ph type="title"/>
          </p:nvPr>
        </p:nvSpPr>
        <p:spPr/>
        <p:txBody>
          <a:bodyPr vert="horz" lIns="91440" tIns="45720" rIns="91440" bIns="45720" rtlCol="0" anchor="ctr">
            <a:normAutofit/>
          </a:bodyPr>
          <a:lstStyle/>
          <a:p>
            <a:r>
              <a:rPr lang="en-US"/>
              <a:t>Technologies used</a:t>
            </a:r>
          </a:p>
        </p:txBody>
      </p:sp>
      <p:sp>
        <p:nvSpPr>
          <p:cNvPr id="7" name="TextBox 6">
            <a:extLst>
              <a:ext uri="{FF2B5EF4-FFF2-40B4-BE49-F238E27FC236}">
                <a16:creationId xmlns:a16="http://schemas.microsoft.com/office/drawing/2014/main" id="{2D5F20DE-B012-BAFA-1006-2C7F743B25CA}"/>
              </a:ext>
            </a:extLst>
          </p:cNvPr>
          <p:cNvSpPr txBox="1"/>
          <p:nvPr/>
        </p:nvSpPr>
        <p:spPr>
          <a:xfrm>
            <a:off x="1202919" y="2011680"/>
            <a:ext cx="5973133" cy="4206240"/>
          </a:xfrm>
          <a:prstGeom prst="rect">
            <a:avLst/>
          </a:prstGeom>
        </p:spPr>
        <p:txBody>
          <a:bodyPr vert="horz" lIns="91440" tIns="45720" rIns="91440" bIns="45720" rtlCol="0" anchor="ctr">
            <a:normAutofit/>
          </a:bodyPr>
          <a:lstStyle/>
          <a:p>
            <a:pPr marL="457200" indent="-182880" defTabSz="914400">
              <a:lnSpc>
                <a:spcPct val="150000"/>
              </a:lnSpc>
              <a:spcAft>
                <a:spcPts val="600"/>
              </a:spcAft>
              <a:buClr>
                <a:schemeClr val="tx1"/>
              </a:buClr>
              <a:buFont typeface="Wingdings" pitchFamily="2" charset="2"/>
              <a:buChar char=""/>
            </a:pPr>
            <a:r>
              <a:rPr lang="en-US" sz="2800" err="1"/>
              <a:t>NextJS</a:t>
            </a:r>
            <a:r>
              <a:rPr lang="en-US" sz="2800"/>
              <a:t> – Front-end</a:t>
            </a:r>
            <a:endParaRPr lang="en-US"/>
          </a:p>
          <a:p>
            <a:pPr marL="457200" indent="-182880" defTabSz="914400">
              <a:lnSpc>
                <a:spcPct val="150000"/>
              </a:lnSpc>
              <a:spcAft>
                <a:spcPts val="600"/>
              </a:spcAft>
              <a:buClr>
                <a:schemeClr val="tx1"/>
              </a:buClr>
              <a:buFont typeface="Wingdings" pitchFamily="2" charset="2"/>
              <a:buChar char=""/>
            </a:pPr>
            <a:r>
              <a:rPr lang="en-US" sz="2800"/>
              <a:t>Django – Back-end</a:t>
            </a:r>
          </a:p>
          <a:p>
            <a:pPr marL="457200" indent="-182880" defTabSz="914400">
              <a:lnSpc>
                <a:spcPct val="150000"/>
              </a:lnSpc>
              <a:spcAft>
                <a:spcPts val="600"/>
              </a:spcAft>
              <a:buClr>
                <a:schemeClr val="tx1"/>
              </a:buClr>
              <a:buFont typeface="Wingdings" pitchFamily="2" charset="2"/>
              <a:buChar char=""/>
            </a:pPr>
            <a:r>
              <a:rPr lang="en-US" sz="2800"/>
              <a:t>Azure – Web Hosting</a:t>
            </a:r>
          </a:p>
        </p:txBody>
      </p:sp>
      <p:pic>
        <p:nvPicPr>
          <p:cNvPr id="1028" name="Picture 4" descr="Next.js 11: The 'Kubernetes' of Frontend Development - The New Stack">
            <a:extLst>
              <a:ext uri="{FF2B5EF4-FFF2-40B4-BE49-F238E27FC236}">
                <a16:creationId xmlns:a16="http://schemas.microsoft.com/office/drawing/2014/main" id="{DF06E3A0-6BFA-32A7-B2B2-CDBB12E50D6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bwMode="auto">
          <a:xfrm>
            <a:off x="7659988" y="2530763"/>
            <a:ext cx="1659388" cy="10083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make a Django application run offline using service workers | by  Olaoluwayemi Rasheed | Medium">
            <a:extLst>
              <a:ext uri="{FF2B5EF4-FFF2-40B4-BE49-F238E27FC236}">
                <a16:creationId xmlns:a16="http://schemas.microsoft.com/office/drawing/2014/main" id="{23CB361C-7A4D-C451-815D-4AA6EB2BEAC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bwMode="auto">
          <a:xfrm>
            <a:off x="9694684" y="2677008"/>
            <a:ext cx="1657637" cy="7194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crosoft Azure - Wikipedia">
            <a:extLst>
              <a:ext uri="{FF2B5EF4-FFF2-40B4-BE49-F238E27FC236}">
                <a16:creationId xmlns:a16="http://schemas.microsoft.com/office/drawing/2014/main" id="{019075C0-3206-612D-FEAE-13D03001271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bwMode="auto">
          <a:xfrm>
            <a:off x="7659988" y="4311249"/>
            <a:ext cx="1659388" cy="16593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 Wikiversity">
            <a:extLst>
              <a:ext uri="{FF2B5EF4-FFF2-40B4-BE49-F238E27FC236}">
                <a16:creationId xmlns:a16="http://schemas.microsoft.com/office/drawing/2014/main" id="{2849F9FE-1F31-5C4D-B3C9-B179BB63D4D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bwMode="auto">
          <a:xfrm>
            <a:off x="9696368" y="4311249"/>
            <a:ext cx="1659388" cy="165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266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8D23-BB98-2B75-7A60-2432903F6B77}"/>
              </a:ext>
            </a:extLst>
          </p:cNvPr>
          <p:cNvSpPr>
            <a:spLocks noGrp="1"/>
          </p:cNvSpPr>
          <p:nvPr>
            <p:ph type="title"/>
          </p:nvPr>
        </p:nvSpPr>
        <p:spPr/>
        <p:txBody>
          <a:bodyPr vert="horz" lIns="91440" tIns="45720" rIns="91440" bIns="45720" rtlCol="0" anchor="ctr">
            <a:normAutofit/>
          </a:bodyPr>
          <a:lstStyle/>
          <a:p>
            <a:pPr algn="ctr"/>
            <a:r>
              <a:rPr lang="en-US">
                <a:ea typeface="+mj-lt"/>
                <a:cs typeface="+mj-lt"/>
              </a:rPr>
              <a:t>Walking through the app</a:t>
            </a:r>
            <a:endParaRPr lang="en-US"/>
          </a:p>
        </p:txBody>
      </p:sp>
      <p:pic>
        <p:nvPicPr>
          <p:cNvPr id="5" name="Picture 5" descr="A picture containing text&#10;&#10;Description automatically generated">
            <a:extLst>
              <a:ext uri="{FF2B5EF4-FFF2-40B4-BE49-F238E27FC236}">
                <a16:creationId xmlns:a16="http://schemas.microsoft.com/office/drawing/2014/main" id="{C79F2361-39FB-A41D-67BE-2D34A0A130A5}"/>
              </a:ext>
            </a:extLst>
          </p:cNvPr>
          <p:cNvPicPr>
            <a:picLocks noGrp="1" noChangeAspect="1"/>
          </p:cNvPicPr>
          <p:nvPr>
            <p:ph sz="half" idx="1"/>
          </p:nvPr>
        </p:nvPicPr>
        <p:blipFill>
          <a:blip r:embed="rId2"/>
          <a:stretch>
            <a:fillRect/>
          </a:stretch>
        </p:blipFill>
        <p:spPr>
          <a:xfrm>
            <a:off x="1204913" y="2103444"/>
            <a:ext cx="4754562" cy="4022713"/>
          </a:xfrm>
        </p:spPr>
      </p:pic>
      <p:pic>
        <p:nvPicPr>
          <p:cNvPr id="6" name="Picture 7">
            <a:extLst>
              <a:ext uri="{FF2B5EF4-FFF2-40B4-BE49-F238E27FC236}">
                <a16:creationId xmlns:a16="http://schemas.microsoft.com/office/drawing/2014/main" id="{3BF32FA3-B72F-AE02-3566-0B84D967F30D}"/>
              </a:ext>
            </a:extLst>
          </p:cNvPr>
          <p:cNvPicPr>
            <a:picLocks noGrp="1" noChangeAspect="1"/>
          </p:cNvPicPr>
          <p:nvPr>
            <p:ph sz="half" idx="2"/>
          </p:nvPr>
        </p:nvPicPr>
        <p:blipFill>
          <a:blip r:embed="rId3"/>
          <a:stretch>
            <a:fillRect/>
          </a:stretch>
        </p:blipFill>
        <p:spPr>
          <a:xfrm>
            <a:off x="6230938" y="2103444"/>
            <a:ext cx="4754562" cy="4022713"/>
          </a:xfrm>
        </p:spPr>
      </p:pic>
    </p:spTree>
    <p:extLst>
      <p:ext uri="{BB962C8B-B14F-4D97-AF65-F5344CB8AC3E}">
        <p14:creationId xmlns:p14="http://schemas.microsoft.com/office/powerpoint/2010/main" val="1085515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Banded</Template>
  <TotalTime>0</TotalTime>
  <Application>Microsoft Office PowerPoint</Application>
  <PresentationFormat>Widescreen</PresentationFormat>
  <Slides>20</Slides>
  <Notes>0</Notes>
  <HiddenSlides>6</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Banded</vt:lpstr>
      <vt:lpstr>SecurityEdu</vt:lpstr>
      <vt:lpstr>Team members</vt:lpstr>
      <vt:lpstr>Why did we pick this</vt:lpstr>
      <vt:lpstr>Problem - goal - solution</vt:lpstr>
      <vt:lpstr>What makes us different?</vt:lpstr>
      <vt:lpstr>Article design</vt:lpstr>
      <vt:lpstr>design diagrams</vt:lpstr>
      <vt:lpstr>Technologies used</vt:lpstr>
      <vt:lpstr>Walking through the app</vt:lpstr>
      <vt:lpstr>FAQ + Search Feature</vt:lpstr>
      <vt:lpstr>3RD-PARTY API</vt:lpstr>
      <vt:lpstr>Admin workflow</vt:lpstr>
      <vt:lpstr>Azure Hosting</vt:lpstr>
      <vt:lpstr>Conclusion</vt:lpstr>
      <vt:lpstr>Sources</vt:lpstr>
      <vt:lpstr>user stories</vt:lpstr>
      <vt:lpstr>Mobile devices</vt:lpstr>
      <vt:lpstr>Intro</vt:lpstr>
      <vt:lpstr>Goals</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SecurityEdu</dc:title>
  <dc:creator>Quan Do</dc:creator>
  <cp:revision>3</cp:revision>
  <dcterms:created xsi:type="dcterms:W3CDTF">2022-10-30T21:57:18Z</dcterms:created>
  <dcterms:modified xsi:type="dcterms:W3CDTF">2023-04-03T02:47:20Z</dcterms:modified>
</cp:coreProperties>
</file>